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Montserrat Semi-Bold Bold" panose="020B0604020202020204" charset="0"/>
      <p:regular r:id="rId23"/>
    </p:embeddedFont>
    <p:embeddedFont>
      <p:font typeface="Kollektif" panose="020B0604020202020204" charset="0"/>
      <p:regular r:id="rId24"/>
    </p:embeddedFont>
    <p:embeddedFont>
      <p:font typeface="Montserrat Italics" panose="020B0604020202020204" charset="0"/>
      <p:regular r:id="rId25"/>
    </p:embeddedFont>
    <p:embeddedFont>
      <p:font typeface="Roboto Bold" panose="020B0604020202020204" charset="0"/>
      <p:regular r:id="rId26"/>
    </p:embeddedFont>
    <p:embeddedFont>
      <p:font typeface="Open Sans Bold Bold" panose="020B0604020202020204" charset="0"/>
      <p:regular r:id="rId27"/>
    </p:embeddedFont>
    <p:embeddedFont>
      <p:font typeface="Montserrat" panose="020B0604020202020204" charset="0"/>
      <p:regular r:id="rId28"/>
    </p:embeddedFont>
    <p:embeddedFont>
      <p:font typeface="Neue Machina UltraBold" panose="020B0604020202020204" charset="0"/>
      <p:regular r:id="rId29"/>
    </p:embeddedFont>
    <p:embeddedFont>
      <p:font typeface="Montserrat Semi-Bold" panose="020B0604020202020204" charset="0"/>
      <p:regular r:id="rId30"/>
    </p:embeddedFont>
    <p:embeddedFont>
      <p:font typeface="Open Sans" panose="020B0604020202020204" charset="0"/>
      <p:regular r:id="rId31"/>
    </p:embeddedFont>
    <p:embeddedFont>
      <p:font typeface="Montserrat Bold" panose="020B0604020202020204" charset="0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8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562" y="72"/>
      </p:cViewPr>
      <p:guideLst>
        <p:guide orient="horz" pos="1848"/>
        <p:guide pos="23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openxmlformats.org/officeDocument/2006/relationships/image" Target="../media/image4.sv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svg"/><Relationship Id="rId7" Type="http://schemas.openxmlformats.org/officeDocument/2006/relationships/image" Target="../media/image3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.svg"/><Relationship Id="rId10" Type="http://schemas.openxmlformats.org/officeDocument/2006/relationships/image" Target="../media/image27.png"/><Relationship Id="rId4" Type="http://schemas.openxmlformats.org/officeDocument/2006/relationships/image" Target="../media/image1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sv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42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40.svg"/><Relationship Id="rId10" Type="http://schemas.openxmlformats.org/officeDocument/2006/relationships/image" Target="../media/image45.svg"/><Relationship Id="rId4" Type="http://schemas.openxmlformats.org/officeDocument/2006/relationships/image" Target="../media/image31.png"/><Relationship Id="rId9" Type="http://schemas.openxmlformats.org/officeDocument/2006/relationships/image" Target="../media/image4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2.sv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sv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4.svg"/><Relationship Id="rId10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46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12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44.png"/><Relationship Id="rId5" Type="http://schemas.openxmlformats.org/officeDocument/2006/relationships/image" Target="../media/image2.svg"/><Relationship Id="rId10" Type="http://schemas.openxmlformats.org/officeDocument/2006/relationships/image" Target="../media/image43.png"/><Relationship Id="rId4" Type="http://schemas.openxmlformats.org/officeDocument/2006/relationships/image" Target="../media/image1.png"/><Relationship Id="rId9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ru/docs/Web" TargetMode="External"/><Relationship Id="rId13" Type="http://schemas.openxmlformats.org/officeDocument/2006/relationships/hyperlink" Target="https://www.w3.org/standards/webdesign/" TargetMode="External"/><Relationship Id="rId3" Type="http://schemas.openxmlformats.org/officeDocument/2006/relationships/image" Target="../media/image4.svg"/><Relationship Id="rId7" Type="http://schemas.openxmlformats.org/officeDocument/2006/relationships/image" Target="../media/image48.png"/><Relationship Id="rId12" Type="http://schemas.openxmlformats.org/officeDocument/2006/relationships/hyperlink" Target="https://developer.ibm.com/technologies/web-development/architecture-and-design-of-web-systems/" TargetMode="External"/><Relationship Id="rId17" Type="http://schemas.openxmlformats.org/officeDocument/2006/relationships/hyperlink" Target="https://webaim.org/intro/" TargetMode="External"/><Relationship Id="rId2" Type="http://schemas.openxmlformats.org/officeDocument/2006/relationships/image" Target="../media/image2.png"/><Relationship Id="rId16" Type="http://schemas.openxmlformats.org/officeDocument/2006/relationships/hyperlink" Target="https://webfoundation.org/about/vision/history-of-the-web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hyperlink" Target="https://owasp.org/www-project-top-ten/" TargetMode="External"/><Relationship Id="rId5" Type="http://schemas.openxmlformats.org/officeDocument/2006/relationships/image" Target="../media/image2.svg"/><Relationship Id="rId15" Type="http://schemas.openxmlformats.org/officeDocument/2006/relationships/hyperlink" Target="https://azure.microsoft.com/en-us/overview/what-is-cloud-computing/" TargetMode="External"/><Relationship Id="rId10" Type="http://schemas.openxmlformats.org/officeDocument/2006/relationships/hyperlink" Target="https://developers.google.com/web/fundamentals/performance" TargetMode="External"/><Relationship Id="rId4" Type="http://schemas.openxmlformats.org/officeDocument/2006/relationships/image" Target="../media/image1.png"/><Relationship Id="rId9" Type="http://schemas.openxmlformats.org/officeDocument/2006/relationships/hyperlink" Target="https://developer.mozilla.org/en-US/docs/Learn/Tools_and_testing/Client-side_JavaScript_frameworks" TargetMode="External"/><Relationship Id="rId14" Type="http://schemas.openxmlformats.org/officeDocument/2006/relationships/hyperlink" Target="https://99designs.com/blog/web-digital/the-evolution-of-web-design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0.svg"/><Relationship Id="rId4" Type="http://schemas.openxmlformats.org/officeDocument/2006/relationships/image" Target="../media/image15.png"/><Relationship Id="rId9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sv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3886200" y="-4941009"/>
            <a:ext cx="9808535" cy="98085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-1271731" y="6544095"/>
            <a:ext cx="6009009" cy="600900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8100000">
            <a:off x="11884038" y="6896830"/>
            <a:ext cx="8209501" cy="606010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-1393429">
            <a:off x="13079944" y="7130927"/>
            <a:ext cx="4723918" cy="230881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732773" y="955057"/>
            <a:ext cx="3597907" cy="367133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 rot="3042606">
            <a:off x="-947227" y="8169399"/>
            <a:ext cx="4602247" cy="351496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6431345" y="421704"/>
            <a:ext cx="9752788" cy="2194182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685181" y="2979158"/>
            <a:ext cx="11245117" cy="3076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36"/>
              </a:lnSpc>
            </a:pPr>
            <a:r>
              <a:rPr lang="en-US" sz="5811" dirty="0" err="1">
                <a:solidFill>
                  <a:srgbClr val="FFFFFF"/>
                </a:solidFill>
                <a:latin typeface="Neue Machina UltraBold"/>
              </a:rPr>
              <a:t>Разработка</a:t>
            </a:r>
            <a:r>
              <a:rPr lang="en-US" sz="5811" dirty="0">
                <a:solidFill>
                  <a:srgbClr val="FFFFFF"/>
                </a:solidFill>
                <a:latin typeface="Neue Machina UltraBold"/>
              </a:rPr>
              <a:t> </a:t>
            </a:r>
            <a:r>
              <a:rPr lang="en-US" sz="5811" dirty="0" err="1">
                <a:solidFill>
                  <a:srgbClr val="FFFFFF"/>
                </a:solidFill>
                <a:latin typeface="Neue Machina UltraBold"/>
              </a:rPr>
              <a:t>онлайн</a:t>
            </a:r>
            <a:r>
              <a:rPr lang="en-US" sz="5811" dirty="0">
                <a:solidFill>
                  <a:srgbClr val="FFFFFF"/>
                </a:solidFill>
                <a:latin typeface="Neue Machina UltraBold"/>
              </a:rPr>
              <a:t> </a:t>
            </a:r>
            <a:r>
              <a:rPr lang="en-US" sz="5811" dirty="0" err="1">
                <a:solidFill>
                  <a:srgbClr val="FFFFFF"/>
                </a:solidFill>
                <a:latin typeface="Neue Machina UltraBold"/>
              </a:rPr>
              <a:t>информационной</a:t>
            </a:r>
            <a:r>
              <a:rPr lang="en-US" sz="5811" dirty="0">
                <a:solidFill>
                  <a:srgbClr val="FFFFFF"/>
                </a:solidFill>
                <a:latin typeface="Neue Machina UltraBold"/>
              </a:rPr>
              <a:t> </a:t>
            </a:r>
            <a:r>
              <a:rPr lang="en-US" sz="5811" dirty="0" err="1">
                <a:solidFill>
                  <a:srgbClr val="FFFFFF"/>
                </a:solidFill>
                <a:latin typeface="Neue Machina UltraBold"/>
              </a:rPr>
              <a:t>системы</a:t>
            </a:r>
            <a:r>
              <a:rPr lang="en-US" sz="5811" dirty="0">
                <a:solidFill>
                  <a:srgbClr val="FFFFFF"/>
                </a:solidFill>
                <a:latin typeface="Neue Machina UltraBold"/>
              </a:rPr>
              <a:t> </a:t>
            </a:r>
            <a:r>
              <a:rPr lang="en-US" sz="5811" dirty="0" err="1">
                <a:solidFill>
                  <a:srgbClr val="FFFFFF"/>
                </a:solidFill>
                <a:latin typeface="Neue Machina UltraBold"/>
              </a:rPr>
              <a:t>для</a:t>
            </a:r>
            <a:r>
              <a:rPr lang="en-US" sz="5811" dirty="0">
                <a:solidFill>
                  <a:srgbClr val="FFFFFF"/>
                </a:solidFill>
                <a:latin typeface="Neue Machina UltraBold"/>
              </a:rPr>
              <a:t> </a:t>
            </a:r>
            <a:r>
              <a:rPr lang="en-US" sz="5811" dirty="0" err="1">
                <a:solidFill>
                  <a:srgbClr val="FFFFFF"/>
                </a:solidFill>
                <a:latin typeface="Neue Machina UltraBold"/>
              </a:rPr>
              <a:t>вокзалов</a:t>
            </a:r>
            <a:endParaRPr lang="en-US" sz="5811" dirty="0">
              <a:solidFill>
                <a:srgbClr val="FFFFFF"/>
              </a:solidFill>
              <a:latin typeface="Neue Machina Ultra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802417" y="7958008"/>
            <a:ext cx="8704013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2814" lvl="1" indent="-276407">
              <a:lnSpc>
                <a:spcPts val="3584"/>
              </a:lnSpc>
              <a:buFont typeface="Arial"/>
              <a:buChar char="•"/>
            </a:pPr>
            <a:r>
              <a:rPr lang="en-US" sz="2560" dirty="0" err="1">
                <a:solidFill>
                  <a:srgbClr val="FAFBFC"/>
                </a:solidFill>
                <a:latin typeface="Montserrat Bold"/>
              </a:rPr>
              <a:t>Предмет</a:t>
            </a:r>
            <a:r>
              <a:rPr lang="en-US" sz="2560" dirty="0">
                <a:solidFill>
                  <a:srgbClr val="FAFBFC"/>
                </a:solidFill>
                <a:latin typeface="Montserrat Bold"/>
              </a:rPr>
              <a:t>: </a:t>
            </a:r>
            <a:r>
              <a:rPr lang="en-US" sz="2560" dirty="0" err="1">
                <a:solidFill>
                  <a:srgbClr val="FAFBFC"/>
                </a:solidFill>
                <a:latin typeface="Montserrat Bold"/>
              </a:rPr>
              <a:t>Веб-системы</a:t>
            </a:r>
            <a:r>
              <a:rPr lang="en-US" sz="2560" dirty="0">
                <a:solidFill>
                  <a:srgbClr val="FAFBFC"/>
                </a:solidFill>
                <a:latin typeface="Montserrat Bold"/>
              </a:rPr>
              <a:t> и </a:t>
            </a:r>
            <a:r>
              <a:rPr lang="en-US" sz="2560" dirty="0" err="1">
                <a:solidFill>
                  <a:srgbClr val="FAFBFC"/>
                </a:solidFill>
                <a:latin typeface="Montserrat Bold"/>
              </a:rPr>
              <a:t>технологии</a:t>
            </a:r>
            <a:endParaRPr lang="en-US" sz="2560" dirty="0">
              <a:solidFill>
                <a:srgbClr val="FAFBFC"/>
              </a:solidFill>
              <a:latin typeface="Montserrat Bold"/>
            </a:endParaRPr>
          </a:p>
          <a:p>
            <a:pPr marL="552814" lvl="1" indent="-276407">
              <a:lnSpc>
                <a:spcPts val="3584"/>
              </a:lnSpc>
              <a:buFont typeface="Arial"/>
              <a:buChar char="•"/>
            </a:pPr>
            <a:r>
              <a:rPr lang="en-US" sz="2560" dirty="0" err="1" smtClean="0">
                <a:solidFill>
                  <a:srgbClr val="FAFBFC"/>
                </a:solidFill>
                <a:latin typeface="Montserrat Bold"/>
              </a:rPr>
              <a:t>Группа</a:t>
            </a:r>
            <a:r>
              <a:rPr lang="en-US" sz="2560" dirty="0">
                <a:solidFill>
                  <a:srgbClr val="FAFBFC"/>
                </a:solidFill>
                <a:latin typeface="Montserrat Bold"/>
              </a:rPr>
              <a:t>: </a:t>
            </a:r>
            <a:r>
              <a:rPr lang="en-US" sz="2560" dirty="0" smtClean="0">
                <a:solidFill>
                  <a:srgbClr val="FAFBFC"/>
                </a:solidFill>
                <a:latin typeface="Montserrat Bold"/>
              </a:rPr>
              <a:t>680.22 </a:t>
            </a:r>
            <a:endParaRPr lang="en-US" sz="2560" dirty="0">
              <a:solidFill>
                <a:srgbClr val="FAFBFC"/>
              </a:solidFill>
              <a:latin typeface="Montserrat Bold"/>
            </a:endParaRPr>
          </a:p>
          <a:p>
            <a:pPr marL="552814" lvl="1" indent="-276407">
              <a:lnSpc>
                <a:spcPts val="3584"/>
              </a:lnSpc>
              <a:buFont typeface="Arial"/>
              <a:buChar char="•"/>
            </a:pPr>
            <a:r>
              <a:rPr lang="en-US" sz="2560" dirty="0" err="1">
                <a:solidFill>
                  <a:srgbClr val="FAFBFC"/>
                </a:solidFill>
                <a:latin typeface="Montserrat Bold"/>
              </a:rPr>
              <a:t>Студент</a:t>
            </a:r>
            <a:r>
              <a:rPr lang="en-US" sz="2560" dirty="0" smtClean="0">
                <a:solidFill>
                  <a:srgbClr val="FAFBFC"/>
                </a:solidFill>
                <a:latin typeface="Montserrat Bold"/>
              </a:rPr>
              <a:t>: </a:t>
            </a:r>
            <a:r>
              <a:rPr lang="ru-RU" sz="2560" dirty="0" smtClean="0">
                <a:solidFill>
                  <a:srgbClr val="FAFBFC"/>
                </a:solidFill>
                <a:latin typeface="Montserrat Bold"/>
              </a:rPr>
              <a:t>Амир Амиров</a:t>
            </a:r>
            <a:endParaRPr lang="en-US" sz="2560" dirty="0">
              <a:solidFill>
                <a:srgbClr val="FAFBFC"/>
              </a:solidFill>
              <a:latin typeface="Montserrat Bold"/>
            </a:endParaRPr>
          </a:p>
          <a:p>
            <a:pPr marL="552814" lvl="1" indent="-276407">
              <a:lnSpc>
                <a:spcPts val="3584"/>
              </a:lnSpc>
              <a:buFont typeface="Arial"/>
              <a:buChar char="•"/>
            </a:pPr>
            <a:r>
              <a:rPr lang="en-US" sz="2560" dirty="0" err="1">
                <a:solidFill>
                  <a:srgbClr val="FAFBFC"/>
                </a:solidFill>
                <a:latin typeface="Montserrat Bold"/>
              </a:rPr>
              <a:t>Руководитель</a:t>
            </a:r>
            <a:r>
              <a:rPr lang="en-US" sz="2560" dirty="0">
                <a:solidFill>
                  <a:srgbClr val="FAFBFC"/>
                </a:solidFill>
                <a:latin typeface="Montserrat Bold"/>
              </a:rPr>
              <a:t>: </a:t>
            </a:r>
            <a:r>
              <a:rPr lang="en-US" sz="2560" dirty="0" err="1">
                <a:solidFill>
                  <a:srgbClr val="FAFBFC"/>
                </a:solidFill>
                <a:latin typeface="Montserrat Bold"/>
              </a:rPr>
              <a:t>асс</a:t>
            </a:r>
            <a:r>
              <a:rPr lang="en-US" sz="2560" dirty="0">
                <a:solidFill>
                  <a:srgbClr val="FAFBFC"/>
                </a:solidFill>
                <a:latin typeface="Montserrat Bold"/>
              </a:rPr>
              <a:t>. </a:t>
            </a:r>
            <a:r>
              <a:rPr lang="en-US" sz="2560" dirty="0" err="1">
                <a:solidFill>
                  <a:srgbClr val="FAFBFC"/>
                </a:solidFill>
                <a:latin typeface="Montserrat Bold"/>
              </a:rPr>
              <a:t>Халилов</a:t>
            </a:r>
            <a:r>
              <a:rPr lang="en-US" sz="2560" dirty="0">
                <a:solidFill>
                  <a:srgbClr val="FAFBFC"/>
                </a:solidFill>
                <a:latin typeface="Montserrat Bold"/>
              </a:rPr>
              <a:t> М. Э</a:t>
            </a:r>
            <a:r>
              <a:rPr lang="en-US" sz="2560" dirty="0" smtClean="0">
                <a:solidFill>
                  <a:srgbClr val="FAFBFC"/>
                </a:solidFill>
                <a:latin typeface="Montserrat Bold"/>
              </a:rPr>
              <a:t>.</a:t>
            </a:r>
            <a:endParaRPr lang="en-US" sz="2560" dirty="0">
              <a:solidFill>
                <a:srgbClr val="FAFBFC"/>
              </a:solidFill>
              <a:latin typeface="Montserrat Bold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rcRect t="29429" b="29429"/>
          <a:stretch>
            <a:fillRect/>
          </a:stretch>
        </p:blipFill>
        <p:spPr>
          <a:xfrm>
            <a:off x="9801466" y="6068579"/>
            <a:ext cx="3424665" cy="475516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324343" y="6113344"/>
            <a:ext cx="2378911" cy="34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5"/>
              </a:lnSpc>
            </a:pPr>
            <a:r>
              <a:rPr lang="en-US" sz="2046" dirty="0" err="1">
                <a:solidFill>
                  <a:srgbClr val="01204C"/>
                </a:solidFill>
                <a:latin typeface="Montserrat Bold"/>
              </a:rPr>
              <a:t>Презентация</a:t>
            </a:r>
            <a:endParaRPr lang="en-US" sz="2046" dirty="0">
              <a:solidFill>
                <a:srgbClr val="01204C"/>
              </a:solidFill>
              <a:latin typeface="Montserrat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3971137" y="594816"/>
            <a:ext cx="7465233" cy="74652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4571164" y="3973154"/>
            <a:ext cx="9218676" cy="9218676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224964" y="4105113"/>
            <a:ext cx="11475480" cy="11475480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798107" y="8582492"/>
            <a:ext cx="3387028" cy="120662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77851" y="362035"/>
            <a:ext cx="12132298" cy="2371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Bold"/>
              </a:rPr>
              <a:t>Оптимизация веб-производительности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7535847" y="3862518"/>
            <a:ext cx="3216307" cy="114580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2937233" y="8582492"/>
            <a:ext cx="3216307" cy="114580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4195193" y="-4864633"/>
            <a:ext cx="9729266" cy="972926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10344677">
            <a:off x="-877637" y="-716602"/>
            <a:ext cx="4140717" cy="244302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788974" y="1621283"/>
            <a:ext cx="5382042" cy="562827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785757" y="5904254"/>
            <a:ext cx="6716487" cy="6708091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138430" y="8581623"/>
            <a:ext cx="2597327" cy="1161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9"/>
              </a:lnSpc>
              <a:spcBef>
                <a:spcPct val="0"/>
              </a:spcBef>
            </a:pPr>
            <a:r>
              <a:rPr lang="en-US" sz="2235">
                <a:solidFill>
                  <a:srgbClr val="01204C"/>
                </a:solidFill>
                <a:latin typeface="Montserrat Bold"/>
              </a:rPr>
              <a:t>Критично для веб-систем и технологий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40845" y="3884254"/>
            <a:ext cx="2806309" cy="1064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5"/>
              </a:lnSpc>
              <a:spcBef>
                <a:spcPct val="0"/>
              </a:spcBef>
            </a:pPr>
            <a:r>
              <a:rPr lang="en-US" sz="1525">
                <a:solidFill>
                  <a:srgbClr val="01204C"/>
                </a:solidFill>
                <a:latin typeface="Montserrat Bold"/>
              </a:rPr>
              <a:t>Адаптивный веб-дизайн адаптируется к разным размерам экрана и устройствам.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31454" y="8700598"/>
            <a:ext cx="2827866" cy="881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  <a:spcBef>
                <a:spcPct val="0"/>
              </a:spcBef>
            </a:pPr>
            <a:r>
              <a:rPr lang="en-US" sz="1711">
                <a:solidFill>
                  <a:srgbClr val="01204C"/>
                </a:solidFill>
                <a:latin typeface="Montserrat Bold"/>
              </a:rPr>
              <a:t>Сокращает передачу данных, повышает производительность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2251670" y="6042933"/>
            <a:ext cx="3387028" cy="1206629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700008" y="6088658"/>
            <a:ext cx="2485126" cy="1077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2"/>
              </a:lnSpc>
              <a:spcBef>
                <a:spcPct val="0"/>
              </a:spcBef>
            </a:pPr>
            <a:r>
              <a:rPr lang="en-US" sz="1544">
                <a:solidFill>
                  <a:srgbClr val="01204C"/>
                </a:solidFill>
                <a:latin typeface="Montserrat Bold"/>
              </a:rPr>
              <a:t>Неотзывчивые сайты вызывают разочарование у пользователей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2362983" y="6019927"/>
            <a:ext cx="3216307" cy="1145809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2624212" y="6076012"/>
            <a:ext cx="2693849" cy="1005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  <a:spcBef>
                <a:spcPct val="0"/>
              </a:spcBef>
            </a:pPr>
            <a:r>
              <a:rPr lang="en-US" sz="1438">
                <a:solidFill>
                  <a:srgbClr val="01204C"/>
                </a:solidFill>
                <a:latin typeface="Montserrat Bold"/>
              </a:rPr>
              <a:t>Реализация этих стратегий увеличивает вовлеченность и способствует успеху.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833134">
            <a:off x="-234626" y="7511228"/>
            <a:ext cx="8732717" cy="64463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-2686091" y="-3553501"/>
            <a:ext cx="7966832" cy="79668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t="12719" r="38317"/>
          <a:stretch>
            <a:fillRect/>
          </a:stretch>
        </p:blipFill>
        <p:spPr>
          <a:xfrm>
            <a:off x="13500499" y="-175159"/>
            <a:ext cx="7517602" cy="1063731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802533" y="429915"/>
            <a:ext cx="3874294" cy="286213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2925861" y="7046518"/>
            <a:ext cx="8959061" cy="683128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88019" y="619562"/>
            <a:ext cx="12235091" cy="210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Neue Machina UltraBold"/>
              </a:rPr>
              <a:t>Описание предметной области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02514" y="2936367"/>
            <a:ext cx="9061372" cy="3151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0604" lvl="1" indent="-240302">
              <a:lnSpc>
                <a:spcPts val="3116"/>
              </a:lnSpc>
              <a:buFont typeface="Arial"/>
              <a:buChar char="•"/>
            </a:pPr>
            <a:r>
              <a:rPr lang="en-US" sz="2226">
                <a:solidFill>
                  <a:srgbClr val="FFFFFF"/>
                </a:solidFill>
                <a:latin typeface="Montserrat"/>
              </a:rPr>
              <a:t>Веб-системы и технологии стали неотъемлемой частью современной жизни, предоставляя отдельным лицам и организациям доступ к огромным объемам информации и возможность общаться и взаимодействовать с другими людьми. Транспортная отрасль также использует эти технологии, разрабатывая онлайн-системы для повышения качества обслуживания клиентов и оптимизации операций.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15456" y="6998893"/>
            <a:ext cx="9061372" cy="1571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0604" lvl="1" indent="-240302">
              <a:lnSpc>
                <a:spcPts val="3116"/>
              </a:lnSpc>
              <a:buFont typeface="Arial"/>
              <a:buChar char="•"/>
            </a:pPr>
            <a:r>
              <a:rPr lang="en-US" sz="2226">
                <a:solidFill>
                  <a:srgbClr val="FFFFFF"/>
                </a:solidFill>
                <a:latin typeface="Montserrat"/>
              </a:rPr>
              <a:t>Целью этого проекта является разработка веб-сайта-визитки, который предоставляет клиентам доступ к расписанию поездов и другой соответствующей информации.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1487719" y="-2942560"/>
            <a:ext cx="8996085" cy="899608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-2714326" y="6543974"/>
            <a:ext cx="5428652" cy="542865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3342394"/>
            <a:ext cx="4290504" cy="5683580"/>
            <a:chOff x="0" y="0"/>
            <a:chExt cx="1565187" cy="207338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65187" cy="2073385"/>
            </a:xfrm>
            <a:custGeom>
              <a:avLst/>
              <a:gdLst/>
              <a:ahLst/>
              <a:cxnLst/>
              <a:rect l="l" t="t" r="r" b="b"/>
              <a:pathLst>
                <a:path w="1565187" h="2073385">
                  <a:moveTo>
                    <a:pt x="1440727" y="2073385"/>
                  </a:moveTo>
                  <a:lnTo>
                    <a:pt x="124460" y="2073385"/>
                  </a:lnTo>
                  <a:cubicBezTo>
                    <a:pt x="55880" y="2073385"/>
                    <a:pt x="0" y="2017505"/>
                    <a:pt x="0" y="194892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948925"/>
                  </a:lnTo>
                  <a:cubicBezTo>
                    <a:pt x="1565187" y="2017506"/>
                    <a:pt x="1509307" y="2073385"/>
                    <a:pt x="1440727" y="2073385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id="6" name="AutoShape 6"/>
          <p:cNvSpPr/>
          <p:nvPr/>
        </p:nvSpPr>
        <p:spPr>
          <a:xfrm rot="-5400000">
            <a:off x="3930071" y="5631302"/>
            <a:ext cx="3774193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6225828" y="3342394"/>
            <a:ext cx="4290504" cy="5539260"/>
            <a:chOff x="0" y="0"/>
            <a:chExt cx="1565187" cy="20207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5187" cy="2020737"/>
            </a:xfrm>
            <a:custGeom>
              <a:avLst/>
              <a:gdLst/>
              <a:ahLst/>
              <a:cxnLst/>
              <a:rect l="l" t="t" r="r" b="b"/>
              <a:pathLst>
                <a:path w="1565187" h="2020737">
                  <a:moveTo>
                    <a:pt x="1440727" y="2020737"/>
                  </a:moveTo>
                  <a:lnTo>
                    <a:pt x="124460" y="2020737"/>
                  </a:lnTo>
                  <a:cubicBezTo>
                    <a:pt x="55880" y="2020737"/>
                    <a:pt x="0" y="1964857"/>
                    <a:pt x="0" y="18962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896277"/>
                  </a:lnTo>
                  <a:cubicBezTo>
                    <a:pt x="1565187" y="1964857"/>
                    <a:pt x="1509307" y="2020737"/>
                    <a:pt x="1440727" y="2020737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id="9" name="AutoShape 9"/>
          <p:cNvSpPr/>
          <p:nvPr/>
        </p:nvSpPr>
        <p:spPr>
          <a:xfrm rot="-5400000">
            <a:off x="9191962" y="5631302"/>
            <a:ext cx="3774193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4925882" y="6874980"/>
            <a:ext cx="6095177" cy="6095177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1487719" y="3342394"/>
            <a:ext cx="4290504" cy="5539260"/>
            <a:chOff x="0" y="0"/>
            <a:chExt cx="1565187" cy="202073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65187" cy="2020737"/>
            </a:xfrm>
            <a:custGeom>
              <a:avLst/>
              <a:gdLst/>
              <a:ahLst/>
              <a:cxnLst/>
              <a:rect l="l" t="t" r="r" b="b"/>
              <a:pathLst>
                <a:path w="1565187" h="2020737">
                  <a:moveTo>
                    <a:pt x="1440727" y="2020737"/>
                  </a:moveTo>
                  <a:lnTo>
                    <a:pt x="124460" y="2020737"/>
                  </a:lnTo>
                  <a:cubicBezTo>
                    <a:pt x="55880" y="2020737"/>
                    <a:pt x="0" y="1964857"/>
                    <a:pt x="0" y="18962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896277"/>
                  </a:lnTo>
                  <a:cubicBezTo>
                    <a:pt x="1565187" y="1964857"/>
                    <a:pt x="1509307" y="2020737"/>
                    <a:pt x="1440727" y="2020737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rcRect r="5349"/>
          <a:stretch>
            <a:fillRect/>
          </a:stretch>
        </p:blipFill>
        <p:spPr>
          <a:xfrm rot="-320654">
            <a:off x="15023685" y="2224"/>
            <a:ext cx="4471230" cy="230881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4661459">
            <a:off x="-860948" y="8286627"/>
            <a:ext cx="2778658" cy="228544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5778223" y="6543974"/>
            <a:ext cx="7210834" cy="5994006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28700" y="876300"/>
            <a:ext cx="12841207" cy="2379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19"/>
              </a:lnSpc>
            </a:pPr>
            <a:r>
              <a:rPr lang="en-US" sz="6799">
                <a:solidFill>
                  <a:srgbClr val="FFFFFF"/>
                </a:solidFill>
                <a:latin typeface="Neue Machina UltraBold"/>
              </a:rPr>
              <a:t>Начало разработки</a:t>
            </a:r>
          </a:p>
          <a:p>
            <a:pPr>
              <a:lnSpc>
                <a:spcPts val="9519"/>
              </a:lnSpc>
            </a:pPr>
            <a:endParaRPr lang="en-US" sz="6799">
              <a:solidFill>
                <a:srgbClr val="FFFFFF"/>
              </a:solidFill>
              <a:latin typeface="Neue Machina Ultra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70371" y="3741078"/>
            <a:ext cx="2598564" cy="989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Neue Machina UltraBold"/>
              </a:rPr>
              <a:t>Q1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70371" y="4964112"/>
            <a:ext cx="29912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Montserrat Bold"/>
              </a:rPr>
              <a:t>Поиск макета сайта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567500" y="3741078"/>
            <a:ext cx="2598564" cy="989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Neue Machina UltraBold"/>
              </a:rPr>
              <a:t>Q2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567500" y="5522913"/>
            <a:ext cx="3659953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Создаем проект в редакторе кода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Мы будем использовать Visual Studio Code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951104" y="3741078"/>
            <a:ext cx="2598564" cy="989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Neue Machina UltraBold"/>
              </a:rPr>
              <a:t>Q3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52298" y="5522913"/>
            <a:ext cx="4043307" cy="3358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9418" lvl="1" indent="-229709">
              <a:lnSpc>
                <a:spcPts val="2979"/>
              </a:lnSpc>
              <a:buFont typeface="Arial"/>
              <a:buChar char="•"/>
            </a:pPr>
            <a:r>
              <a:rPr lang="en-US" sz="2127">
                <a:solidFill>
                  <a:srgbClr val="FFFFFF"/>
                </a:solidFill>
                <a:latin typeface="Montserrat"/>
              </a:rPr>
              <a:t>Чтобы начать процесс разработки, первым делом нужно найти макет сайта. </a:t>
            </a:r>
          </a:p>
          <a:p>
            <a:pPr marL="459418" lvl="1" indent="-229709">
              <a:lnSpc>
                <a:spcPts val="2979"/>
              </a:lnSpc>
              <a:buFont typeface="Arial"/>
              <a:buChar char="•"/>
            </a:pPr>
            <a:r>
              <a:rPr lang="en-US" sz="2127">
                <a:solidFill>
                  <a:srgbClr val="FFFFFF"/>
                </a:solidFill>
                <a:latin typeface="Montserrat"/>
              </a:rPr>
              <a:t>Цель состоит в том, чтобы найти дизайн, который эстетически приятен и прост в навигации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505578" y="4964112"/>
            <a:ext cx="299126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Montserrat Bold"/>
              </a:rPr>
              <a:t>Создание проекта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893455" y="5522913"/>
            <a:ext cx="3620917" cy="3183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1054" lvl="1" indent="-195527">
              <a:lnSpc>
                <a:spcPts val="2535"/>
              </a:lnSpc>
              <a:buFont typeface="Arial"/>
              <a:buChar char="•"/>
            </a:pPr>
            <a:r>
              <a:rPr lang="en-US" sz="1811">
                <a:solidFill>
                  <a:srgbClr val="FFFFFF"/>
                </a:solidFill>
                <a:latin typeface="Montserrat"/>
              </a:rPr>
              <a:t>Это гарантирует, что файлы веб-сайта организованы и их легко найти</a:t>
            </a:r>
          </a:p>
          <a:p>
            <a:pPr marL="391054" lvl="1" indent="-195527">
              <a:lnSpc>
                <a:spcPts val="2535"/>
              </a:lnSpc>
              <a:buFont typeface="Arial"/>
              <a:buChar char="•"/>
            </a:pPr>
            <a:r>
              <a:rPr lang="en-US" sz="1811">
                <a:solidFill>
                  <a:srgbClr val="FFFFFF"/>
                </a:solidFill>
                <a:latin typeface="Montserrat"/>
              </a:rPr>
              <a:t>Файловая архитектура веб-сайта должна включать папки для HTML, CSS, JavaScript и других ресурсов, таких как изображения и видео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831533" y="4964112"/>
            <a:ext cx="3229022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Montserrat Bold"/>
              </a:rPr>
              <a:t>Файловая архитектура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57581" y="0"/>
            <a:ext cx="7830419" cy="5849882"/>
            <a:chOff x="0" y="0"/>
            <a:chExt cx="10440558" cy="779984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r="19473"/>
            <a:stretch>
              <a:fillRect/>
            </a:stretch>
          </p:blipFill>
          <p:spPr>
            <a:xfrm>
              <a:off x="0" y="0"/>
              <a:ext cx="10440558" cy="779984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2032000" y="6470386"/>
            <a:ext cx="5270875" cy="2768600"/>
            <a:chOff x="0" y="0"/>
            <a:chExt cx="7027834" cy="3691467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t="22704" r="33639" b="22704"/>
            <a:stretch>
              <a:fillRect/>
            </a:stretch>
          </p:blipFill>
          <p:spPr>
            <a:xfrm>
              <a:off x="0" y="0"/>
              <a:ext cx="7027834" cy="3691467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-1750568" y="-1456954"/>
            <a:ext cx="4193168" cy="296666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7259300" y="8617846"/>
            <a:ext cx="1642777" cy="190743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2032000" y="9468286"/>
            <a:ext cx="362375" cy="20655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2394376" y="9468286"/>
            <a:ext cx="362375" cy="20655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2770102" y="9468286"/>
            <a:ext cx="362375" cy="20655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3132477" y="9468286"/>
            <a:ext cx="362375" cy="20655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4601569" y="9468286"/>
            <a:ext cx="362375" cy="20655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4239193" y="9468286"/>
            <a:ext cx="362375" cy="20655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3876818" y="9468286"/>
            <a:ext cx="362375" cy="206554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3494853" y="9468286"/>
            <a:ext cx="362375" cy="206554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28700" y="1656403"/>
            <a:ext cx="8921060" cy="831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91"/>
              </a:lnSpc>
            </a:pPr>
            <a:r>
              <a:rPr lang="en-US" sz="5530" spc="514">
                <a:solidFill>
                  <a:srgbClr val="004AAD"/>
                </a:solidFill>
                <a:latin typeface="Open Sans Bold Bold"/>
              </a:rPr>
              <a:t>ПЕРЕНОС МАКЕТА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3080915"/>
            <a:ext cx="7804680" cy="2167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8"/>
              </a:lnSpc>
              <a:spcBef>
                <a:spcPct val="0"/>
              </a:spcBef>
            </a:pPr>
            <a:r>
              <a:rPr lang="en-US" sz="2477" spc="91">
                <a:solidFill>
                  <a:srgbClr val="FFFFFF"/>
                </a:solidFill>
                <a:latin typeface="Open Sans"/>
              </a:rPr>
              <a:t>ТАК КАК У НАС УЖЕ ИМЕЕТСЯ ГОТОВЫЙ МАКЕТ, НАМ НУЖНО СКАЧАТЬ ФАЙЛЫ СТРАНИЦЫ. ДЛЯ ЭТОГО МЫ БУДЕМ ИСПОЛЬЗОВАТЬ СЕРВИС, который дает возможность скачать архивом все файлы со страницы.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100363" y="7120185"/>
            <a:ext cx="6129772" cy="1411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2"/>
              </a:lnSpc>
              <a:spcBef>
                <a:spcPct val="0"/>
              </a:spcBef>
            </a:pPr>
            <a:r>
              <a:rPr lang="en-US" sz="2716" spc="100">
                <a:solidFill>
                  <a:srgbClr val="FFFFFF"/>
                </a:solidFill>
                <a:latin typeface="Open Sans"/>
              </a:rPr>
              <a:t>ПОСЛЕ ЗАГРУЗКИ АРХИВА МЫ УВИДИМ В АРХИВЕ ВСЕ НУЖНЫ НАМ ФАЙЛЫ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3789957" y="-221910"/>
            <a:ext cx="8996085" cy="899608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658844" y="3285064"/>
            <a:ext cx="3531442" cy="493434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078390" y="2711929"/>
            <a:ext cx="4430684" cy="290201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424565" y="4810355"/>
            <a:ext cx="5225668" cy="324692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1888705" y="3285064"/>
            <a:ext cx="5791590" cy="4114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198399" y="589172"/>
            <a:ext cx="11843061" cy="1400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4"/>
              </a:lnSpc>
            </a:pPr>
            <a:r>
              <a:rPr lang="en-US" sz="8074">
                <a:solidFill>
                  <a:srgbClr val="FFFFFF"/>
                </a:solidFill>
                <a:latin typeface="Neue Machina UltraBold"/>
              </a:rPr>
              <a:t>Изменения в макете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7745" y="2828895"/>
            <a:ext cx="9980156" cy="6170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1395" lvl="1" indent="-290697">
              <a:lnSpc>
                <a:spcPts val="3770"/>
              </a:lnSpc>
              <a:buFont typeface="Arial"/>
              <a:buChar char="•"/>
            </a:pPr>
            <a:r>
              <a:rPr lang="en-US" sz="2692">
                <a:solidFill>
                  <a:srgbClr val="FFFFFF"/>
                </a:solidFill>
                <a:latin typeface="Montserrat"/>
              </a:rPr>
              <a:t>Следующим этапом будет изменение макета. Так, как страница является шаблоном, на странице отсутствует контекст, и мы должны добавить текста, фото, а также убрать лишние элементы.</a:t>
            </a:r>
          </a:p>
          <a:p>
            <a:pPr marL="581395" lvl="1" indent="-290697">
              <a:lnSpc>
                <a:spcPts val="3770"/>
              </a:lnSpc>
              <a:buFont typeface="Arial"/>
              <a:buChar char="•"/>
            </a:pPr>
            <a:r>
              <a:rPr lang="en-US" sz="2692">
                <a:solidFill>
                  <a:srgbClr val="FFFFFF"/>
                </a:solidFill>
                <a:latin typeface="Montserrat"/>
              </a:rPr>
              <a:t>На странице много комментариев и подключение и использование ненужных скриптов, анализирую код, удаляем все ненужное</a:t>
            </a:r>
          </a:p>
          <a:p>
            <a:pPr marL="581395" lvl="1" indent="-290697">
              <a:lnSpc>
                <a:spcPts val="3770"/>
              </a:lnSpc>
              <a:buFont typeface="Arial"/>
              <a:buChar char="•"/>
            </a:pPr>
            <a:r>
              <a:rPr lang="en-US" sz="2692">
                <a:solidFill>
                  <a:srgbClr val="FFFFFF"/>
                </a:solidFill>
                <a:latin typeface="Montserrat"/>
              </a:rPr>
              <a:t>Так же на странице присутствует меню в котором ссылки на сайт с шаблонами, чтобы убрать его нам необходимо удалить секцию кода из конца страницы</a:t>
            </a:r>
          </a:p>
          <a:p>
            <a:pPr>
              <a:lnSpc>
                <a:spcPts val="3770"/>
              </a:lnSpc>
            </a:pPr>
            <a:endParaRPr lang="en-US" sz="2692">
              <a:solidFill>
                <a:srgbClr val="FFFFFF"/>
              </a:solidFill>
              <a:latin typeface="Montserrat"/>
            </a:endParaRPr>
          </a:p>
          <a:p>
            <a:pPr algn="ctr">
              <a:lnSpc>
                <a:spcPts val="3770"/>
              </a:lnSpc>
            </a:pPr>
            <a:endParaRPr lang="en-US" sz="2692">
              <a:solidFill>
                <a:srgbClr val="FFFFFF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3789957" y="-221910"/>
            <a:ext cx="8996085" cy="899608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2071193"/>
            <a:ext cx="9980156" cy="7599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0"/>
              </a:lnSpc>
            </a:pPr>
            <a:r>
              <a:rPr lang="en-US" sz="2692">
                <a:solidFill>
                  <a:srgbClr val="FFFFFF"/>
                </a:solidFill>
                <a:latin typeface="Montserrat"/>
              </a:rPr>
              <a:t>Что нам нужно еще убрать:</a:t>
            </a:r>
          </a:p>
          <a:p>
            <a:pPr marL="581395" lvl="1" indent="-290697">
              <a:lnSpc>
                <a:spcPts val="3770"/>
              </a:lnSpc>
              <a:buFont typeface="Arial"/>
              <a:buChar char="•"/>
            </a:pPr>
            <a:r>
              <a:rPr lang="en-US" sz="2692">
                <a:solidFill>
                  <a:srgbClr val="FFFFFF"/>
                </a:solidFill>
                <a:latin typeface="Montserrat"/>
              </a:rPr>
              <a:t> Все ненужные скрипты</a:t>
            </a:r>
          </a:p>
          <a:p>
            <a:pPr marL="581395" lvl="1" indent="-290697">
              <a:lnSpc>
                <a:spcPts val="3770"/>
              </a:lnSpc>
              <a:buFont typeface="Arial"/>
              <a:buChar char="•"/>
            </a:pPr>
            <a:r>
              <a:rPr lang="en-US" sz="2692">
                <a:solidFill>
                  <a:srgbClr val="FFFFFF"/>
                </a:solidFill>
                <a:latin typeface="Montserrat"/>
              </a:rPr>
              <a:t> Лишние стили</a:t>
            </a:r>
          </a:p>
          <a:p>
            <a:pPr marL="581395" lvl="1" indent="-290697">
              <a:lnSpc>
                <a:spcPts val="3770"/>
              </a:lnSpc>
              <a:buFont typeface="Arial"/>
              <a:buChar char="•"/>
            </a:pPr>
            <a:r>
              <a:rPr lang="en-US" sz="2692">
                <a:solidFill>
                  <a:srgbClr val="FFFFFF"/>
                </a:solidFill>
                <a:latin typeface="Montserrat"/>
              </a:rPr>
              <a:t> Комментарии</a:t>
            </a:r>
          </a:p>
          <a:p>
            <a:pPr marL="581395" lvl="1" indent="-290697">
              <a:lnSpc>
                <a:spcPts val="3770"/>
              </a:lnSpc>
              <a:buFont typeface="Arial"/>
              <a:buChar char="•"/>
            </a:pPr>
            <a:r>
              <a:rPr lang="en-US" sz="2692">
                <a:solidFill>
                  <a:srgbClr val="FFFFFF"/>
                </a:solidFill>
                <a:latin typeface="Montserrat"/>
              </a:rPr>
              <a:t> Неиспользуемые блоки</a:t>
            </a:r>
          </a:p>
          <a:p>
            <a:pPr marL="581395" lvl="1" indent="-290697">
              <a:lnSpc>
                <a:spcPts val="3770"/>
              </a:lnSpc>
              <a:buFont typeface="Arial"/>
              <a:buChar char="•"/>
            </a:pPr>
            <a:r>
              <a:rPr lang="en-US" sz="2692">
                <a:solidFill>
                  <a:srgbClr val="FFFFFF"/>
                </a:solidFill>
                <a:latin typeface="Montserrat"/>
              </a:rPr>
              <a:t> Необходимо удалить неиспользуемые файлы, а именно</a:t>
            </a:r>
          </a:p>
          <a:p>
            <a:pPr marL="1162790" lvl="2" indent="-387597">
              <a:lnSpc>
                <a:spcPts val="3770"/>
              </a:lnSpc>
              <a:buFont typeface="Arial"/>
              <a:buChar char="⚬"/>
            </a:pPr>
            <a:r>
              <a:rPr lang="en-US" sz="2692">
                <a:solidFill>
                  <a:srgbClr val="FFFFFF"/>
                </a:solidFill>
                <a:latin typeface="Montserrat"/>
              </a:rPr>
              <a:t>·watch.js</a:t>
            </a:r>
          </a:p>
          <a:p>
            <a:pPr marL="1162790" lvl="2" indent="-387597">
              <a:lnSpc>
                <a:spcPts val="3770"/>
              </a:lnSpc>
              <a:buFont typeface="Arial"/>
              <a:buChar char="⚬"/>
            </a:pPr>
            <a:r>
              <a:rPr lang="en-US" sz="2692">
                <a:solidFill>
                  <a:srgbClr val="FFFFFF"/>
                </a:solidFill>
                <a:latin typeface="Montserrat"/>
              </a:rPr>
              <a:t>·shabloner.js</a:t>
            </a:r>
          </a:p>
          <a:p>
            <a:pPr marL="1162790" lvl="2" indent="-387597">
              <a:lnSpc>
                <a:spcPts val="3770"/>
              </a:lnSpc>
              <a:buFont typeface="Arial"/>
              <a:buChar char="⚬"/>
            </a:pPr>
            <a:r>
              <a:rPr lang="en-US" sz="2692">
                <a:solidFill>
                  <a:srgbClr val="FFFFFF"/>
                </a:solidFill>
                <a:latin typeface="Montserrat"/>
              </a:rPr>
              <a:t>·functions.js</a:t>
            </a:r>
          </a:p>
          <a:p>
            <a:pPr marL="1162790" lvl="2" indent="-387597">
              <a:lnSpc>
                <a:spcPts val="3770"/>
              </a:lnSpc>
              <a:buFont typeface="Arial"/>
              <a:buChar char="⚬"/>
            </a:pPr>
            <a:r>
              <a:rPr lang="en-US" sz="2692">
                <a:solidFill>
                  <a:srgbClr val="FFFFFF"/>
                </a:solidFill>
                <a:latin typeface="Montserrat"/>
              </a:rPr>
              <a:t>·blocks.js</a:t>
            </a:r>
          </a:p>
          <a:p>
            <a:pPr marL="1162790" lvl="2" indent="-387597">
              <a:lnSpc>
                <a:spcPts val="3770"/>
              </a:lnSpc>
              <a:buFont typeface="Arial"/>
              <a:buChar char="⚬"/>
            </a:pPr>
            <a:r>
              <a:rPr lang="en-US" sz="2692">
                <a:solidFill>
                  <a:srgbClr val="FFFFFF"/>
                </a:solidFill>
                <a:latin typeface="Montserrat"/>
              </a:rPr>
              <a:t>·И все некорректные изображения</a:t>
            </a:r>
          </a:p>
          <a:p>
            <a:pPr>
              <a:lnSpc>
                <a:spcPts val="3770"/>
              </a:lnSpc>
            </a:pPr>
            <a:r>
              <a:rPr lang="en-US" sz="2692">
                <a:solidFill>
                  <a:srgbClr val="FFFFFF"/>
                </a:solidFill>
                <a:latin typeface="Montserrat"/>
              </a:rPr>
              <a:t>Последним этапом будет форматирование кода с помощью плагина Prettier для корректного отображения кода. </a:t>
            </a:r>
          </a:p>
          <a:p>
            <a:pPr algn="ctr">
              <a:lnSpc>
                <a:spcPts val="3770"/>
              </a:lnSpc>
            </a:pPr>
            <a:endParaRPr lang="en-US" sz="2692">
              <a:solidFill>
                <a:srgbClr val="FFFFFF"/>
              </a:solidFill>
              <a:latin typeface="Montserrat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567551" y="2181430"/>
            <a:ext cx="4891541" cy="418940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2206841" y="2864190"/>
            <a:ext cx="1150217" cy="102656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98399" y="589172"/>
            <a:ext cx="11843061" cy="1400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4"/>
              </a:lnSpc>
            </a:pPr>
            <a:r>
              <a:rPr lang="en-US" sz="8074">
                <a:solidFill>
                  <a:srgbClr val="FFFFFF"/>
                </a:solidFill>
                <a:latin typeface="Neue Machina UltraBold"/>
              </a:rPr>
              <a:t>Изменения в макете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2206841" y="5381334"/>
            <a:ext cx="1150217" cy="102656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1478214" y="-4882840"/>
            <a:ext cx="9218676" cy="921867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5720443" y="-1551311"/>
            <a:ext cx="8685325" cy="86853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3247802" y="4806269"/>
            <a:ext cx="9218676" cy="921867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0899438" y="7474099"/>
            <a:ext cx="8685325" cy="86853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869971" y="8535586"/>
            <a:ext cx="2778658" cy="22854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flipH="1">
            <a:off x="14020057" y="-2331083"/>
            <a:ext cx="4903845" cy="563660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80423" y="371647"/>
            <a:ext cx="11130050" cy="1171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Bold"/>
              </a:rPr>
              <a:t>Создание секции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501895" y="2327296"/>
            <a:ext cx="7210570" cy="6894455"/>
            <a:chOff x="0" y="0"/>
            <a:chExt cx="2113389" cy="202073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13389" cy="2020737"/>
            </a:xfrm>
            <a:custGeom>
              <a:avLst/>
              <a:gdLst/>
              <a:ahLst/>
              <a:cxnLst/>
              <a:rect l="l" t="t" r="r" b="b"/>
              <a:pathLst>
                <a:path w="2113389" h="2020737">
                  <a:moveTo>
                    <a:pt x="1988929" y="2020737"/>
                  </a:moveTo>
                  <a:lnTo>
                    <a:pt x="124460" y="2020737"/>
                  </a:lnTo>
                  <a:cubicBezTo>
                    <a:pt x="55880" y="2020737"/>
                    <a:pt x="0" y="1964857"/>
                    <a:pt x="0" y="18962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88929" y="0"/>
                  </a:lnTo>
                  <a:cubicBezTo>
                    <a:pt x="2057509" y="0"/>
                    <a:pt x="2113389" y="55880"/>
                    <a:pt x="2113389" y="124460"/>
                  </a:cubicBezTo>
                  <a:lnTo>
                    <a:pt x="2113389" y="1896277"/>
                  </a:lnTo>
                  <a:cubicBezTo>
                    <a:pt x="2113389" y="1964857"/>
                    <a:pt x="2057509" y="2020737"/>
                    <a:pt x="1988929" y="2020737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382409" y="2327296"/>
            <a:ext cx="7210570" cy="6894455"/>
            <a:chOff x="0" y="0"/>
            <a:chExt cx="2113389" cy="202073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13389" cy="2020737"/>
            </a:xfrm>
            <a:custGeom>
              <a:avLst/>
              <a:gdLst/>
              <a:ahLst/>
              <a:cxnLst/>
              <a:rect l="l" t="t" r="r" b="b"/>
              <a:pathLst>
                <a:path w="2113389" h="2020737">
                  <a:moveTo>
                    <a:pt x="1988929" y="2020737"/>
                  </a:moveTo>
                  <a:lnTo>
                    <a:pt x="124460" y="2020737"/>
                  </a:lnTo>
                  <a:cubicBezTo>
                    <a:pt x="55880" y="2020737"/>
                    <a:pt x="0" y="1964857"/>
                    <a:pt x="0" y="18962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88929" y="0"/>
                  </a:lnTo>
                  <a:cubicBezTo>
                    <a:pt x="2057509" y="0"/>
                    <a:pt x="2113389" y="55880"/>
                    <a:pt x="2113389" y="124460"/>
                  </a:cubicBezTo>
                  <a:lnTo>
                    <a:pt x="2113389" y="1896277"/>
                  </a:lnTo>
                  <a:cubicBezTo>
                    <a:pt x="2113389" y="1964857"/>
                    <a:pt x="2057509" y="2020737"/>
                    <a:pt x="1988929" y="2020737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580423" y="2618397"/>
            <a:ext cx="6761602" cy="612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816" lvl="1" indent="-269908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Montserrat Bold"/>
              </a:rPr>
              <a:t>В начале страницы создадим секцию для расписания поездов. В ней будет форма для поиска рейсов и сами рейсы.</a:t>
            </a:r>
          </a:p>
          <a:p>
            <a:pPr marL="1079632" lvl="2" indent="-359877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Montserrat Italics"/>
              </a:rPr>
              <a:t> Создаем форму &lt;form&gt; и задаем ей класс schedule_form</a:t>
            </a:r>
          </a:p>
          <a:p>
            <a:pPr marL="1079632" lvl="2" indent="-359877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Montserrat Italics"/>
              </a:rPr>
              <a:t> В форме делаем поле с выборкой &lt;select&gt; и заголовки поля с помощью тега &lt;label&gt;</a:t>
            </a:r>
          </a:p>
          <a:p>
            <a:pPr marL="1079632" lvl="2" indent="-359877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Montserrat Italics"/>
              </a:rPr>
              <a:t> В каждом &lt;select&gt; создаем &lt;option&gt;, который будет пунктом в выборке</a:t>
            </a:r>
          </a:p>
          <a:p>
            <a:pPr marL="1079632" lvl="2" indent="-359877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Montserrat Italics"/>
              </a:rPr>
              <a:t> Создаем кнопку &lt;button&gt; и задаем ей стили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760910" y="2550601"/>
            <a:ext cx="6692540" cy="6264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4425" lvl="1" indent="-257213">
              <a:lnSpc>
                <a:spcPts val="3335"/>
              </a:lnSpc>
              <a:buFont typeface="Arial"/>
              <a:buChar char="•"/>
            </a:pPr>
            <a:r>
              <a:rPr lang="en-US" sz="2382">
                <a:solidFill>
                  <a:srgbClr val="FFFFFF"/>
                </a:solidFill>
                <a:latin typeface="Montserrat Bold"/>
              </a:rPr>
              <a:t>Создаем таблицу с помощью &lt;table&gt; и задаем ей классы schedule_table, table-responsive-md. Второй класс – это класс из Bootstrap для отзывчивой таблицы на изменения разрешения экрана </a:t>
            </a:r>
          </a:p>
          <a:p>
            <a:pPr marL="1028850" lvl="2" indent="-342950">
              <a:lnSpc>
                <a:spcPts val="3335"/>
              </a:lnSpc>
              <a:buFont typeface="Arial"/>
              <a:buChar char="•"/>
            </a:pPr>
            <a:r>
              <a:rPr lang="en-US" sz="2382">
                <a:solidFill>
                  <a:srgbClr val="FFFFFF"/>
                </a:solidFill>
                <a:latin typeface="Montserrat Italics"/>
              </a:rPr>
              <a:t> В таблице будут два тега: &lt;thead&gt;, &lt;tbody&gt;</a:t>
            </a:r>
          </a:p>
          <a:p>
            <a:pPr marL="1028850" lvl="2" indent="-342950">
              <a:lnSpc>
                <a:spcPts val="3335"/>
              </a:lnSpc>
              <a:buFont typeface="Arial"/>
              <a:buChar char="•"/>
            </a:pPr>
            <a:r>
              <a:rPr lang="en-US" sz="2382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382">
                <a:solidFill>
                  <a:srgbClr val="FFFFFF"/>
                </a:solidFill>
                <a:latin typeface="Montserrat Italics"/>
              </a:rPr>
              <a:t>В голове и теле создаем строки с помощью &lt;tr&gt; и в них уже задаем &lt;th&gt; для головы, а &lt;td&gt; для тела таблицы, отвечающие за столбцы.</a:t>
            </a:r>
          </a:p>
          <a:p>
            <a:pPr marL="1028850" lvl="2" indent="-342950">
              <a:lnSpc>
                <a:spcPts val="3335"/>
              </a:lnSpc>
              <a:buFont typeface="Arial"/>
              <a:buChar char="•"/>
            </a:pPr>
            <a:r>
              <a:rPr lang="en-US" sz="2382">
                <a:solidFill>
                  <a:srgbClr val="FFFFFF"/>
                </a:solidFill>
                <a:latin typeface="Montserrat Italics"/>
              </a:rPr>
              <a:t> Заполняем всё это информацией из официального сайта РЖД и в итоге получаем следующее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1478214" y="-4882840"/>
            <a:ext cx="9218676" cy="921867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5720443" y="-1551311"/>
            <a:ext cx="8685325" cy="86853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3247802" y="4806269"/>
            <a:ext cx="9218676" cy="921867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0899438" y="7474099"/>
            <a:ext cx="8685325" cy="86853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869971" y="8535586"/>
            <a:ext cx="2778658" cy="22854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flipH="1">
            <a:off x="14020057" y="-2331083"/>
            <a:ext cx="4903845" cy="563660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1256556" y="2145205"/>
            <a:ext cx="4613415" cy="738600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923090" y="5706200"/>
            <a:ext cx="5716626" cy="430455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028700" y="1819316"/>
            <a:ext cx="9685020" cy="3610445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580423" y="371647"/>
            <a:ext cx="11130050" cy="1171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Bold"/>
              </a:rPr>
              <a:t>Создание секции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833134">
            <a:off x="-234626" y="7511228"/>
            <a:ext cx="8732717" cy="64463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-2686091" y="-3553501"/>
            <a:ext cx="7966832" cy="79668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t="12719" r="38317"/>
          <a:stretch>
            <a:fillRect/>
          </a:stretch>
        </p:blipFill>
        <p:spPr>
          <a:xfrm>
            <a:off x="13500499" y="-175159"/>
            <a:ext cx="7517602" cy="1063731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4598442" y="-402367"/>
            <a:ext cx="3874294" cy="286213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876903" y="7617143"/>
            <a:ext cx="8959061" cy="683128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1185615" y="3419871"/>
            <a:ext cx="6281393" cy="344725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9812102" y="7205263"/>
            <a:ext cx="7240280" cy="256727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279761" y="5143500"/>
            <a:ext cx="5074360" cy="472562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1600241" y="386632"/>
            <a:ext cx="5866767" cy="2460069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-588837" y="447675"/>
            <a:ext cx="12177588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Neue Machina UltraBold"/>
              </a:rPr>
              <a:t>Заполнение контента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2627" y="1569041"/>
            <a:ext cx="10658898" cy="3574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5740" lvl="1" indent="-312870">
              <a:lnSpc>
                <a:spcPts val="4057"/>
              </a:lnSpc>
              <a:buFont typeface="Arial"/>
              <a:buChar char="•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 Так как у нас сайт визитка для РЖД, мы будем брать информацию с их официального сайта: жд-билеты.сайт</a:t>
            </a:r>
          </a:p>
          <a:p>
            <a:pPr marL="625740" lvl="1" indent="-312870">
              <a:lnSpc>
                <a:spcPts val="4057"/>
              </a:lnSpc>
              <a:buFont typeface="Arial"/>
              <a:buChar char="•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Вся страница заполнена рыбой текстом или же рекламным текстом. Начиная с первой секции начнем убирать лишний контент и заменять на нужный.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6724066" y="-3249112"/>
            <a:ext cx="11805542" cy="1180554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1203420" y="1177460"/>
            <a:ext cx="11805542" cy="118055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205205" y="4667812"/>
            <a:ext cx="8893252" cy="831519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1365435">
            <a:off x="-3790155" y="-730855"/>
            <a:ext cx="6282382" cy="637805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162229" y="1462849"/>
            <a:ext cx="9456319" cy="89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30"/>
              </a:lnSpc>
            </a:pPr>
            <a:r>
              <a:rPr lang="en-US" sz="5236">
                <a:solidFill>
                  <a:srgbClr val="FFFFFF"/>
                </a:solidFill>
                <a:latin typeface="Neue Machina UltraBold"/>
              </a:rPr>
              <a:t>РЕЗУЛЬТАТ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43465" y="3233366"/>
            <a:ext cx="13401070" cy="4603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5740" lvl="1" indent="-312870">
              <a:lnSpc>
                <a:spcPts val="4057"/>
              </a:lnSpc>
              <a:buFont typeface="Arial"/>
              <a:buChar char="•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Нашли готовый макет для страницы железнодорожных вокзалов. </a:t>
            </a:r>
          </a:p>
          <a:p>
            <a:pPr marL="625740" lvl="1" indent="-312870">
              <a:lnSpc>
                <a:spcPts val="4057"/>
              </a:lnSpc>
              <a:buFont typeface="Arial"/>
              <a:buChar char="•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Скорректировали и убрали лишние элементы на странице для упрощения кода.</a:t>
            </a:r>
          </a:p>
          <a:p>
            <a:pPr marL="625740" lvl="1" indent="-312870">
              <a:lnSpc>
                <a:spcPts val="4057"/>
              </a:lnSpc>
              <a:buFont typeface="Arial"/>
              <a:buChar char="•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Разобрали как создать секцию для расписания поездов.</a:t>
            </a:r>
          </a:p>
          <a:p>
            <a:pPr marL="625740" lvl="1" indent="-312870">
              <a:lnSpc>
                <a:spcPts val="4057"/>
              </a:lnSpc>
              <a:buFont typeface="Arial"/>
              <a:buChar char="•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Заполнили страницу контентом</a:t>
            </a:r>
          </a:p>
          <a:p>
            <a:pPr marL="625740" lvl="1" indent="-312870">
              <a:lnSpc>
                <a:spcPts val="4057"/>
              </a:lnSpc>
              <a:buFont typeface="Arial"/>
              <a:buChar char="•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Как итог, мы получили страницу-визитку для железнодорожных вокзалов, в котором можем ознакомиться с информацией о компании и посмотреть доступные рейсы.</a:t>
            </a:r>
          </a:p>
          <a:p>
            <a:pPr marL="625740" lvl="1" indent="-312870">
              <a:lnSpc>
                <a:spcPts val="4057"/>
              </a:lnSpc>
              <a:buFont typeface="Arial"/>
              <a:buChar char="•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Сайт полностью адаптивный и рабочий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3875567" y="-5108501"/>
            <a:ext cx="9808535" cy="98085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-1823539" y="6359184"/>
            <a:ext cx="8086060" cy="808606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5400000">
            <a:off x="9029493" y="1664950"/>
            <a:ext cx="12718369" cy="938846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33898" y="2346313"/>
            <a:ext cx="2292647" cy="263522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rot="1953174">
            <a:off x="-59279" y="8766770"/>
            <a:ext cx="5153321" cy="304045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2726913" y="1664932"/>
            <a:ext cx="6888896" cy="718528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306927" y="1794719"/>
            <a:ext cx="10636647" cy="2074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72"/>
              </a:lnSpc>
            </a:pPr>
            <a:r>
              <a:rPr lang="en-US" sz="5908">
                <a:solidFill>
                  <a:srgbClr val="FFFFFF"/>
                </a:solidFill>
                <a:latin typeface="Neue Machina UltraBold"/>
              </a:rPr>
              <a:t>Веб-системы и технологии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06927" y="4370488"/>
            <a:ext cx="9419986" cy="4603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7"/>
              </a:lnSpc>
            </a:pPr>
            <a:r>
              <a:rPr lang="en-US" sz="2605">
                <a:solidFill>
                  <a:srgbClr val="FFFFFF"/>
                </a:solidFill>
                <a:latin typeface="Montserrat"/>
              </a:rPr>
              <a:t>Веб-системы и технологии необходимы для современной коммуникации, коммерции и развлечений. Они включают инструменты, языки и платформы, используемые для разработки и поддержки веб-приложений. Языки веб-разработки, такие как HTML, CSS и JavaScript, имеют решающее значение, равно как и веб-безопасность для защиты от несанкционированного доступа и утечки данных. Понимание этих технологий имеет решающее значение для успеха в цифровой экономике.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6724066" y="-3249112"/>
            <a:ext cx="11805542" cy="1180554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1203420" y="1177460"/>
            <a:ext cx="11805542" cy="118055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205205" y="4667812"/>
            <a:ext cx="8893252" cy="831519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1365435">
            <a:off x="-3790155" y="-730855"/>
            <a:ext cx="6282382" cy="637805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162229" y="1462849"/>
            <a:ext cx="9456319" cy="89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30"/>
              </a:lnSpc>
            </a:pPr>
            <a:r>
              <a:rPr lang="en-US" sz="5236">
                <a:solidFill>
                  <a:srgbClr val="FFFFFF"/>
                </a:solidFill>
                <a:latin typeface="Neue Machina UltraBold"/>
              </a:rPr>
              <a:t>Источники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48906" y="2764478"/>
            <a:ext cx="12082966" cy="6382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4194" lvl="1" indent="-282097">
              <a:lnSpc>
                <a:spcPts val="3658"/>
              </a:lnSpc>
              <a:buFont typeface="Arial"/>
              <a:buChar char="•"/>
            </a:pPr>
            <a:r>
              <a:rPr lang="en-US" sz="2613">
                <a:solidFill>
                  <a:srgbClr val="FFFFFF"/>
                </a:solidFill>
                <a:latin typeface="Montserrat"/>
                <a:hlinkClick r:id="rId8" tooltip="https://developer.mozilla.org/ru/docs/Web"/>
              </a:rPr>
              <a:t>https://developer.mozilla.org/ru/docs/Web</a:t>
            </a:r>
          </a:p>
          <a:p>
            <a:pPr marL="564194" lvl="1" indent="-282097">
              <a:lnSpc>
                <a:spcPts val="3658"/>
              </a:lnSpc>
              <a:buFont typeface="Arial"/>
              <a:buChar char="•"/>
            </a:pPr>
            <a:r>
              <a:rPr lang="en-US" sz="2613">
                <a:solidFill>
                  <a:srgbClr val="FFFFFF"/>
                </a:solidFill>
                <a:latin typeface="Montserrat"/>
                <a:hlinkClick r:id="rId9" tooltip="https://developer.mozilla.org/en-US/docs/Learn/Tools_and_testing/Client-side_JavaScript_frameworks"/>
              </a:rPr>
              <a:t>https://developer.mozilla.org/en-US/docs/Learn/Tools_and_testing/Client-side_JavaScript_frameworks</a:t>
            </a:r>
          </a:p>
          <a:p>
            <a:pPr marL="564194" lvl="1" indent="-282097">
              <a:lnSpc>
                <a:spcPts val="3658"/>
              </a:lnSpc>
              <a:buFont typeface="Arial"/>
              <a:buChar char="•"/>
            </a:pPr>
            <a:r>
              <a:rPr lang="en-US" sz="2613">
                <a:solidFill>
                  <a:srgbClr val="FFFFFF"/>
                </a:solidFill>
                <a:latin typeface="Montserrat"/>
                <a:hlinkClick r:id="rId10" tooltip="https://developers.google.com/web/fundamentals/performance"/>
              </a:rPr>
              <a:t>https://developers.google.com/web/fundamentals/performance</a:t>
            </a:r>
            <a:r>
              <a:rPr lang="en-US" sz="2613">
                <a:solidFill>
                  <a:srgbClr val="FFFFFF"/>
                </a:solidFill>
                <a:latin typeface="Montserrat"/>
              </a:rPr>
              <a:t>.</a:t>
            </a:r>
          </a:p>
          <a:p>
            <a:pPr marL="564194" lvl="1" indent="-282097">
              <a:lnSpc>
                <a:spcPts val="3658"/>
              </a:lnSpc>
              <a:buFont typeface="Arial"/>
              <a:buChar char="•"/>
            </a:pPr>
            <a:r>
              <a:rPr lang="en-US" sz="2613">
                <a:solidFill>
                  <a:srgbClr val="FFFFFF"/>
                </a:solidFill>
                <a:latin typeface="Montserrat"/>
                <a:hlinkClick r:id="rId11" tooltip="https://owasp.org/www-project-top-ten/"/>
              </a:rPr>
              <a:t>https://owasp.org/www-project-top-ten/</a:t>
            </a:r>
          </a:p>
          <a:p>
            <a:pPr marL="564194" lvl="1" indent="-282097">
              <a:lnSpc>
                <a:spcPts val="3658"/>
              </a:lnSpc>
              <a:buFont typeface="Arial"/>
              <a:buChar char="•"/>
            </a:pPr>
            <a:r>
              <a:rPr lang="en-US" sz="2613">
                <a:solidFill>
                  <a:srgbClr val="FFFFFF"/>
                </a:solidFill>
                <a:latin typeface="Montserrat"/>
                <a:hlinkClick r:id="rId12" tooltip="https://developer.ibm.com/technologies/web-development/architecture-and-design-of-web-systems/"/>
              </a:rPr>
              <a:t>https://developer.ibm.com/technologies/web-development/architecture-and-design-of-web-systems/</a:t>
            </a:r>
          </a:p>
          <a:p>
            <a:pPr marL="564194" lvl="1" indent="-282097">
              <a:lnSpc>
                <a:spcPts val="3658"/>
              </a:lnSpc>
              <a:buFont typeface="Arial"/>
              <a:buChar char="•"/>
            </a:pPr>
            <a:r>
              <a:rPr lang="en-US" sz="2613">
                <a:solidFill>
                  <a:srgbClr val="FFFFFF"/>
                </a:solidFill>
                <a:latin typeface="Montserrat"/>
                <a:hlinkClick r:id="rId13" tooltip="https://www.w3.org/standards/webdesign/"/>
              </a:rPr>
              <a:t>https://www.w3.org/standards/webdesign/</a:t>
            </a:r>
          </a:p>
          <a:p>
            <a:pPr marL="564194" lvl="1" indent="-282097">
              <a:lnSpc>
                <a:spcPts val="3658"/>
              </a:lnSpc>
              <a:buFont typeface="Arial"/>
              <a:buChar char="•"/>
            </a:pPr>
            <a:r>
              <a:rPr lang="en-US" sz="2613">
                <a:solidFill>
                  <a:srgbClr val="FFFFFF"/>
                </a:solidFill>
                <a:latin typeface="Montserrat"/>
                <a:hlinkClick r:id="rId14" tooltip="https://99designs.com/blog/web-digital/the-evolution-of-web-design/"/>
              </a:rPr>
              <a:t>https://99designs.com/blog/web-digital/the-evolution-of-web-design/</a:t>
            </a:r>
          </a:p>
          <a:p>
            <a:pPr marL="564194" lvl="1" indent="-282097">
              <a:lnSpc>
                <a:spcPts val="3658"/>
              </a:lnSpc>
              <a:buFont typeface="Arial"/>
              <a:buChar char="•"/>
            </a:pPr>
            <a:r>
              <a:rPr lang="en-US" sz="2613">
                <a:solidFill>
                  <a:srgbClr val="FFFFFF"/>
                </a:solidFill>
                <a:latin typeface="Montserrat"/>
                <a:hlinkClick r:id="rId15" tooltip="https://azure.microsoft.com/en-us/overview/what-is-cloud-computing/"/>
              </a:rPr>
              <a:t>https://azure.microsoft.com/en-us/overview/what-is-cloud-computing/</a:t>
            </a:r>
          </a:p>
          <a:p>
            <a:pPr marL="564194" lvl="1" indent="-282097">
              <a:lnSpc>
                <a:spcPts val="3658"/>
              </a:lnSpc>
              <a:buFont typeface="Arial"/>
              <a:buChar char="•"/>
            </a:pPr>
            <a:r>
              <a:rPr lang="en-US" sz="2613">
                <a:solidFill>
                  <a:srgbClr val="FFFFFF"/>
                </a:solidFill>
                <a:latin typeface="Montserrat"/>
                <a:hlinkClick r:id="rId16" tooltip="https://webfoundation.org/about/vision/history-of-the-web/"/>
              </a:rPr>
              <a:t>https://webfoundation.org/about/vision/history-of-the-web/</a:t>
            </a:r>
          </a:p>
          <a:p>
            <a:pPr marL="564194" lvl="1" indent="-282097">
              <a:lnSpc>
                <a:spcPts val="3658"/>
              </a:lnSpc>
              <a:buFont typeface="Arial"/>
              <a:buChar char="•"/>
            </a:pPr>
            <a:r>
              <a:rPr lang="en-US" sz="2613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613">
                <a:solidFill>
                  <a:srgbClr val="FFFFFF"/>
                </a:solidFill>
                <a:latin typeface="Montserrat"/>
                <a:hlinkClick r:id="rId17" tooltip="https://webaim.org/intro/"/>
              </a:rPr>
              <a:t>https://webaim.org/intro/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3354044" y="1024236"/>
            <a:ext cx="6896632" cy="689663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-4831439" y="3191290"/>
            <a:ext cx="8086060" cy="808606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5400000">
            <a:off x="11928816" y="449266"/>
            <a:ext cx="12718369" cy="938846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-1823539" y="2903539"/>
            <a:ext cx="5366128" cy="501732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494003" y="3487421"/>
            <a:ext cx="8148349" cy="3384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667"/>
              </a:lnSpc>
            </a:pPr>
            <a:r>
              <a:rPr lang="en-US" sz="9762" dirty="0" err="1">
                <a:solidFill>
                  <a:srgbClr val="FFFFFF"/>
                </a:solidFill>
                <a:latin typeface="Neue Machina UltraBold"/>
              </a:rPr>
              <a:t>Спасибо</a:t>
            </a:r>
            <a:r>
              <a:rPr lang="en-US" sz="9762" dirty="0">
                <a:solidFill>
                  <a:srgbClr val="FFFFFF"/>
                </a:solidFill>
                <a:latin typeface="Neue Machina UltraBold"/>
              </a:rPr>
              <a:t> </a:t>
            </a:r>
            <a:r>
              <a:rPr lang="en-US" sz="9762" dirty="0" err="1">
                <a:solidFill>
                  <a:srgbClr val="FFFFFF"/>
                </a:solidFill>
                <a:latin typeface="Neue Machina UltraBold"/>
              </a:rPr>
              <a:t>за</a:t>
            </a:r>
            <a:r>
              <a:rPr lang="en-US" sz="9762" dirty="0">
                <a:solidFill>
                  <a:srgbClr val="FFFFFF"/>
                </a:solidFill>
                <a:latin typeface="Neue Machina UltraBold"/>
              </a:rPr>
              <a:t> </a:t>
            </a:r>
            <a:r>
              <a:rPr lang="en-US" sz="9762" dirty="0" err="1">
                <a:solidFill>
                  <a:srgbClr val="FFFFFF"/>
                </a:solidFill>
                <a:latin typeface="Neue Machina UltraBold"/>
              </a:rPr>
              <a:t>внимание</a:t>
            </a:r>
            <a:r>
              <a:rPr lang="en-US" sz="9762" dirty="0" smtClean="0">
                <a:solidFill>
                  <a:srgbClr val="FFFFFF"/>
                </a:solidFill>
                <a:latin typeface="Neue Machina UltraBold"/>
              </a:rPr>
              <a:t>!</a:t>
            </a:r>
            <a:r>
              <a:rPr lang="ru-RU" sz="9762" smtClean="0">
                <a:solidFill>
                  <a:srgbClr val="FFFFFF"/>
                </a:solidFill>
                <a:latin typeface="Neue Machina UltraBold"/>
              </a:rPr>
              <a:t>!!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833134">
            <a:off x="-234626" y="7511228"/>
            <a:ext cx="8732717" cy="64463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-2686091" y="-3553501"/>
            <a:ext cx="7966832" cy="79668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t="12719" r="38317"/>
          <a:stretch>
            <a:fillRect/>
          </a:stretch>
        </p:blipFill>
        <p:spPr>
          <a:xfrm>
            <a:off x="13500499" y="-175159"/>
            <a:ext cx="7517602" cy="1063731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802533" y="429915"/>
            <a:ext cx="3874294" cy="286213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2925861" y="7046518"/>
            <a:ext cx="8959061" cy="683128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18350" y="2974108"/>
            <a:ext cx="10974783" cy="3147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84"/>
              </a:lnSpc>
            </a:pPr>
            <a:r>
              <a:rPr lang="en-US" sz="2774">
                <a:solidFill>
                  <a:srgbClr val="FFFFFF"/>
                </a:solidFill>
                <a:latin typeface="Montserrat Bold"/>
              </a:rPr>
              <a:t>Определение </a:t>
            </a:r>
          </a:p>
          <a:p>
            <a:pPr marL="469498" lvl="1" indent="-234749">
              <a:lnSpc>
                <a:spcPts val="3044"/>
              </a:lnSpc>
              <a:buFont typeface="Arial"/>
              <a:buChar char="•"/>
            </a:pPr>
            <a:r>
              <a:rPr lang="en-US" sz="2174">
                <a:solidFill>
                  <a:srgbClr val="FFFFFF"/>
                </a:solidFill>
                <a:latin typeface="Montserrat"/>
              </a:rPr>
              <a:t> Веб-системы и технологии представляют собой набор инструментов, сред и языков, используемых для разработки и эксплуатации веб-приложений. Эти приложения могут варьироваться от простых веб-сайтов до сложных сетевых программных систем. Веб-системы обычно состоят из клиентского интерфейса, с которым взаимодействуют пользователи, и серверного компонента, обрабатывающего запросы и ответы.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7325" y="518200"/>
            <a:ext cx="10636647" cy="2074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72"/>
              </a:lnSpc>
            </a:pPr>
            <a:r>
              <a:rPr lang="en-US" sz="5908">
                <a:solidFill>
                  <a:srgbClr val="FFFFFF"/>
                </a:solidFill>
                <a:latin typeface="Neue Machina UltraBold"/>
              </a:rPr>
              <a:t>Обзор веб-систем и технологий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284517" y="6711728"/>
            <a:ext cx="10974783" cy="2385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84"/>
              </a:lnSpc>
            </a:pPr>
            <a:r>
              <a:rPr lang="en-US" sz="2774">
                <a:solidFill>
                  <a:srgbClr val="FFFFFF"/>
                </a:solidFill>
                <a:latin typeface="Montserrat Bold"/>
              </a:rPr>
              <a:t>Тенденция</a:t>
            </a:r>
          </a:p>
          <a:p>
            <a:pPr marL="469498" lvl="1" indent="-234749">
              <a:lnSpc>
                <a:spcPts val="3044"/>
              </a:lnSpc>
              <a:buFont typeface="Arial"/>
              <a:buChar char="•"/>
            </a:pPr>
            <a:r>
              <a:rPr lang="en-US" sz="2174">
                <a:solidFill>
                  <a:srgbClr val="FFFFFF"/>
                </a:solidFill>
                <a:latin typeface="Montserrat"/>
              </a:rPr>
              <a:t>  Сегодня веб-системы и технологии используются для широкого спектра приложений, от платформ социальных сетей до веб-сайтов электронной коммерции. Веб-системы также используются в таких отраслях, как здравоохранение, финансы и образование, где они используются для предоставления услуг и приложений пользователям.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3875567" y="-5108501"/>
            <a:ext cx="9808535" cy="98085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-1823539" y="6359184"/>
            <a:ext cx="8086060" cy="808606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5400000">
            <a:off x="9029493" y="1664950"/>
            <a:ext cx="12718369" cy="938846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33898" y="2346313"/>
            <a:ext cx="2292647" cy="263522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rot="1953174">
            <a:off x="-59279" y="8766770"/>
            <a:ext cx="5153321" cy="304045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2726913" y="1664932"/>
            <a:ext cx="6888896" cy="718528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154683" y="2331439"/>
            <a:ext cx="10837236" cy="210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Neue Machina UltraBold"/>
              </a:rPr>
              <a:t>Архитектура и дизайн веб-систем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50029" y="5200427"/>
            <a:ext cx="10042749" cy="2943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88"/>
              </a:lnSpc>
            </a:pPr>
            <a:r>
              <a:rPr lang="en-US" sz="2777">
                <a:solidFill>
                  <a:srgbClr val="FFFFFF"/>
                </a:solidFill>
                <a:latin typeface="Montserrat"/>
              </a:rPr>
              <a:t>Архитектура и дизайн — два основных элемента, играющих решающую роль в разработке любой веб-системы. Хотя оба они взаимосвязаны, они имеют разные аспекты, которые необходимо понимать для создания эффективных и удобных для пользователя систем.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2643672" y="2059376"/>
            <a:ext cx="4491099" cy="141265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58486" y="4005197"/>
            <a:ext cx="6244936" cy="4645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7"/>
              </a:lnSpc>
            </a:pPr>
            <a:r>
              <a:rPr lang="en-US" sz="2369">
                <a:solidFill>
                  <a:srgbClr val="18072B"/>
                </a:solidFill>
                <a:latin typeface="Kollektif"/>
              </a:rPr>
              <a:t>Архитектура веб-системы определяет общую структуру, компоненты и поведение системы. Это основа, которая поддерживает систему и обеспечивает ее правильное функционирование. Архитектура веб-системы включает в себя различные элементы, такие как модель клиент-сервер, серверы веб-приложений, системы баз данных, механизмы безопасности и многое другое.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643672" y="2433915"/>
            <a:ext cx="467456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Roboto Bold"/>
              </a:rPr>
              <a:t>АРХИТЕКТУРА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856093" y="4791754"/>
            <a:ext cx="4557297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Roboto Bold"/>
              </a:rPr>
              <a:t>VALUES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27619" y="89309"/>
            <a:ext cx="12740685" cy="972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18072B"/>
                </a:solidFill>
                <a:latin typeface="Roboto Bold"/>
              </a:rPr>
              <a:t>Архитектура и дизайн веб-систем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7192315" y="612415"/>
            <a:ext cx="559181" cy="29636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059746" y="760598"/>
            <a:ext cx="300896" cy="30089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-2843309" y="1268486"/>
            <a:ext cx="6873872" cy="16247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953641" y="2059376"/>
            <a:ext cx="4491099" cy="1412655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79410" y="4005197"/>
            <a:ext cx="6244936" cy="5064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7"/>
              </a:lnSpc>
            </a:pPr>
            <a:r>
              <a:rPr lang="en-US" sz="2369">
                <a:solidFill>
                  <a:srgbClr val="18072B"/>
                </a:solidFill>
                <a:latin typeface="Kollektif"/>
              </a:rPr>
              <a:t>Дизайн веб-системы фокусируется на том, как система выглядит и воспринимается пользователем. Он связан с созданием интерфейса, в котором легко ориентироваться, который визуально привлекателен и улучшает взаимодействие с пользователем. Дизайн веб-системы включает в себя пользовательский интерфейс, взаимодействие с пользователем, графику и другие визуальные элементы.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953641" y="2433915"/>
            <a:ext cx="467456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Roboto Bold"/>
              </a:rPr>
              <a:t>ДИЗАЙН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833134">
            <a:off x="-234626" y="7511228"/>
            <a:ext cx="8732717" cy="64463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-2686091" y="-3553501"/>
            <a:ext cx="7966832" cy="79668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t="12719" r="38317"/>
          <a:stretch>
            <a:fillRect/>
          </a:stretch>
        </p:blipFill>
        <p:spPr>
          <a:xfrm>
            <a:off x="13500499" y="-175159"/>
            <a:ext cx="7517602" cy="1063731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802533" y="429915"/>
            <a:ext cx="3874294" cy="286213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2925861" y="7046518"/>
            <a:ext cx="8959061" cy="683128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904875"/>
            <a:ext cx="11191606" cy="317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Neue Machina UltraBold"/>
              </a:rPr>
              <a:t>Инструменты и фреймворки для веб-разработки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33200" y="4463951"/>
            <a:ext cx="11562388" cy="5117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5740" lvl="1" indent="-312870">
              <a:lnSpc>
                <a:spcPts val="4057"/>
              </a:lnSpc>
              <a:buFont typeface="Arial"/>
              <a:buChar char="•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 Фреймворк (с англ. framework – «каркас, структура») — это набор ИТ-инструментов, который упрощает разработку и поддержку сложных и высоконагруженных веб-проектов. Это промежуточный вариант по гибкости и сложности между написанием кода с нуля и использованием CMS. Фреймворк содержит базовые программные модули — специфичные же компоненты создают ИТ-специалисты, но на основе этих модулей.</a:t>
            </a:r>
          </a:p>
          <a:p>
            <a:pPr algn="ctr">
              <a:lnSpc>
                <a:spcPts val="4057"/>
              </a:lnSpc>
            </a:pPr>
            <a:endParaRPr lang="en-US" sz="2898">
              <a:solidFill>
                <a:srgbClr val="FFFFFF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81872" y="2797072"/>
            <a:ext cx="6335245" cy="6566076"/>
            <a:chOff x="0" y="0"/>
            <a:chExt cx="2311114" cy="23953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11115" cy="2395323"/>
            </a:xfrm>
            <a:custGeom>
              <a:avLst/>
              <a:gdLst/>
              <a:ahLst/>
              <a:cxnLst/>
              <a:rect l="l" t="t" r="r" b="b"/>
              <a:pathLst>
                <a:path w="2311115" h="2395323">
                  <a:moveTo>
                    <a:pt x="2186654" y="2395322"/>
                  </a:moveTo>
                  <a:lnTo>
                    <a:pt x="124460" y="2395322"/>
                  </a:lnTo>
                  <a:cubicBezTo>
                    <a:pt x="55880" y="2395322"/>
                    <a:pt x="0" y="2339442"/>
                    <a:pt x="0" y="227086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86655" y="0"/>
                  </a:lnTo>
                  <a:cubicBezTo>
                    <a:pt x="2255234" y="0"/>
                    <a:pt x="2311115" y="55880"/>
                    <a:pt x="2311115" y="124460"/>
                  </a:cubicBezTo>
                  <a:lnTo>
                    <a:pt x="2311115" y="2270863"/>
                  </a:lnTo>
                  <a:cubicBezTo>
                    <a:pt x="2311115" y="2339442"/>
                    <a:pt x="2255234" y="2395323"/>
                    <a:pt x="2186655" y="2395323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2168384" y="-2084520"/>
            <a:ext cx="8831880" cy="88318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961" r="38317"/>
          <a:stretch>
            <a:fillRect/>
          </a:stretch>
        </p:blipFill>
        <p:spPr>
          <a:xfrm>
            <a:off x="13008264" y="99307"/>
            <a:ext cx="6511191" cy="1128030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4238979">
            <a:off x="-345749" y="-2366999"/>
            <a:ext cx="3493701" cy="577471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-3223036">
            <a:off x="15631061" y="3684321"/>
            <a:ext cx="6022673" cy="355337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504906" y="3016516"/>
            <a:ext cx="5740496" cy="244449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730765" y="385211"/>
            <a:ext cx="10762158" cy="263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Neue Machina UltraBold"/>
              </a:rPr>
              <a:t>Типы фреймворков в веб-разработке</a:t>
            </a:r>
          </a:p>
          <a:p>
            <a:pPr algn="ctr">
              <a:lnSpc>
                <a:spcPts val="6999"/>
              </a:lnSpc>
            </a:pPr>
            <a:endParaRPr lang="en-US" sz="4999">
              <a:solidFill>
                <a:srgbClr val="FFFFFF"/>
              </a:solidFill>
              <a:latin typeface="Neue Machina Ultra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9657298" y="2797072"/>
            <a:ext cx="6351095" cy="6994045"/>
            <a:chOff x="0" y="0"/>
            <a:chExt cx="2316897" cy="255144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16897" cy="2551447"/>
            </a:xfrm>
            <a:custGeom>
              <a:avLst/>
              <a:gdLst/>
              <a:ahLst/>
              <a:cxnLst/>
              <a:rect l="l" t="t" r="r" b="b"/>
              <a:pathLst>
                <a:path w="2316897" h="2551447">
                  <a:moveTo>
                    <a:pt x="2192437" y="2551447"/>
                  </a:moveTo>
                  <a:lnTo>
                    <a:pt x="124460" y="2551447"/>
                  </a:lnTo>
                  <a:cubicBezTo>
                    <a:pt x="55880" y="2551447"/>
                    <a:pt x="0" y="2495567"/>
                    <a:pt x="0" y="242698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92437" y="0"/>
                  </a:lnTo>
                  <a:cubicBezTo>
                    <a:pt x="2261017" y="0"/>
                    <a:pt x="2316897" y="55880"/>
                    <a:pt x="2316897" y="124460"/>
                  </a:cubicBezTo>
                  <a:lnTo>
                    <a:pt x="2316897" y="2426987"/>
                  </a:lnTo>
                  <a:cubicBezTo>
                    <a:pt x="2316897" y="2495567"/>
                    <a:pt x="2261017" y="2551447"/>
                    <a:pt x="2192437" y="2551447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rcRect t="15930" b="15930"/>
          <a:stretch>
            <a:fillRect/>
          </a:stretch>
        </p:blipFill>
        <p:spPr>
          <a:xfrm>
            <a:off x="9972715" y="3020461"/>
            <a:ext cx="5740496" cy="2444682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181872" y="7541576"/>
            <a:ext cx="6186873" cy="2004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81"/>
              </a:lnSpc>
            </a:pPr>
            <a:r>
              <a:rPr lang="en-US" sz="1629">
                <a:solidFill>
                  <a:srgbClr val="FFFFFF"/>
                </a:solidFill>
                <a:latin typeface="Montserrat"/>
              </a:rPr>
              <a:t> Среди решаемых задач — разработка дизайна UX/UI, SEO-оптимизация, фрагменты кода, шаблоны, управление взаимодействием с пользователем и многое другое. А среди самых известных фронтенд фреймворков — React, Vue.js, Ember, Bootstrap и Angular.</a:t>
            </a:r>
          </a:p>
          <a:p>
            <a:pPr algn="ctr">
              <a:lnSpc>
                <a:spcPts val="2281"/>
              </a:lnSpc>
            </a:pPr>
            <a:endParaRPr lang="en-US" sz="1629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381563" y="5556197"/>
            <a:ext cx="5987182" cy="895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Semi-Bold Bold"/>
              </a:rPr>
              <a:t>Фронтенд фреймворки</a:t>
            </a:r>
          </a:p>
          <a:p>
            <a:pPr algn="ctr">
              <a:lnSpc>
                <a:spcPts val="3674"/>
              </a:lnSpc>
            </a:pPr>
            <a:endParaRPr lang="en-US" sz="2624">
              <a:solidFill>
                <a:srgbClr val="FFFFFF"/>
              </a:solidFill>
              <a:latin typeface="Montserrat Semi-Bold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312833" y="6237152"/>
            <a:ext cx="5924951" cy="1564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sz="1791">
                <a:solidFill>
                  <a:srgbClr val="FFFFFF"/>
                </a:solidFill>
                <a:latin typeface="Montserrat Bold"/>
              </a:rPr>
              <a:t> Эти фреймворки используются дляразработки внешнего (пользовательского) интерфейса. Они чаще всего основаны на таких языках программирования, как JavaScript, HTML и CSS.</a:t>
            </a:r>
          </a:p>
          <a:p>
            <a:pPr algn="ctr">
              <a:lnSpc>
                <a:spcPts val="2508"/>
              </a:lnSpc>
            </a:pPr>
            <a:endParaRPr lang="en-US" sz="1791">
              <a:solidFill>
                <a:srgbClr val="FFFFFF"/>
              </a:solidFill>
              <a:latin typeface="Montserrat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657298" y="7923082"/>
            <a:ext cx="6186873" cy="2004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81"/>
              </a:lnSpc>
            </a:pPr>
            <a:r>
              <a:rPr lang="en-US" sz="1629">
                <a:solidFill>
                  <a:srgbClr val="FFFFFF"/>
                </a:solidFill>
                <a:latin typeface="Montserrat"/>
              </a:rPr>
              <a:t> Среди решаемых задач — функционирование сервера и базы данных, протоколы маршрутизации, логика и архитектура сервиса, параметры авторизации, безопасность и многие другие. Срединаиболее популярных фреймворков — Django, Laravel, Ruby On Rails, Spring, Express, ASP.NET Core.</a:t>
            </a:r>
          </a:p>
          <a:p>
            <a:pPr algn="ctr">
              <a:lnSpc>
                <a:spcPts val="2281"/>
              </a:lnSpc>
            </a:pPr>
            <a:endParaRPr lang="en-US" sz="1629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856989" y="5556197"/>
            <a:ext cx="5987182" cy="895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Semi-Bold Bold"/>
              </a:rPr>
              <a:t>Бэкэнд фреймворки</a:t>
            </a:r>
          </a:p>
          <a:p>
            <a:pPr algn="ctr">
              <a:lnSpc>
                <a:spcPts val="3674"/>
              </a:lnSpc>
            </a:pPr>
            <a:endParaRPr lang="en-US" sz="2624">
              <a:solidFill>
                <a:srgbClr val="FFFFFF"/>
              </a:solidFill>
              <a:latin typeface="Montserrat Semi-Bold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788259" y="6237152"/>
            <a:ext cx="5924951" cy="1878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sz="1791">
                <a:solidFill>
                  <a:srgbClr val="FFFFFF"/>
                </a:solidFill>
                <a:latin typeface="Montserrat Bold"/>
              </a:rPr>
              <a:t> Эти фреймворки используются для разработки серверной части, которая отвечает за функционирование ИТ-продукта. Они основаны на таких языках программирования, как Python, .NET, Ruby, Java и PHP.</a:t>
            </a:r>
          </a:p>
          <a:p>
            <a:pPr algn="ctr">
              <a:lnSpc>
                <a:spcPts val="2508"/>
              </a:lnSpc>
            </a:pPr>
            <a:endParaRPr lang="en-US" sz="1791">
              <a:solidFill>
                <a:srgbClr val="FFFFFF"/>
              </a:solidFill>
              <a:latin typeface="Montserrat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3579496" y="0"/>
            <a:ext cx="8996085" cy="899608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-2881976" y="-1991669"/>
            <a:ext cx="7242652" cy="724265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320644" y="2741000"/>
            <a:ext cx="3514086" cy="351408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550784" y="3117256"/>
            <a:ext cx="3186432" cy="276157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095938" y="3117256"/>
            <a:ext cx="3292355" cy="286160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984570" y="608644"/>
            <a:ext cx="14318861" cy="1685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Bold"/>
              </a:rPr>
              <a:t>Фреймфорки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39092" y="7032119"/>
            <a:ext cx="4877189" cy="16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0"/>
              </a:lnSpc>
            </a:pPr>
            <a:r>
              <a:rPr lang="en-US" sz="1892">
                <a:solidFill>
                  <a:srgbClr val="FFFFFF"/>
                </a:solidFill>
                <a:latin typeface="Montserrat"/>
              </a:rPr>
              <a:t>Angular — один из самых известных интерфейсных фреймворков, используемых огромным количеством компаний, занимающихся веб-разработкой.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61080" y="6188411"/>
            <a:ext cx="3233214" cy="609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3"/>
              </a:lnSpc>
            </a:pPr>
            <a:r>
              <a:rPr lang="en-US" sz="3588">
                <a:solidFill>
                  <a:srgbClr val="FFFFFF"/>
                </a:solidFill>
                <a:latin typeface="Montserrat Semi-Bold"/>
              </a:rPr>
              <a:t>Angular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977297" y="7032119"/>
            <a:ext cx="4757377" cy="1656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90">
                <a:solidFill>
                  <a:srgbClr val="FFFFFF"/>
                </a:solidFill>
                <a:latin typeface="Montserrat"/>
              </a:rPr>
              <a:t>Vue.js — это молодой, но очень популярный фреймворк, используемый для создания одностраничных сайтов и пользовательских интерфейсов.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248444" y="6183896"/>
            <a:ext cx="3791112" cy="613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90">
                <a:solidFill>
                  <a:srgbClr val="FFFFFF"/>
                </a:solidFill>
                <a:latin typeface="Montserrat Semi-Bold Bold"/>
              </a:rPr>
              <a:t>Vue.js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882552" y="7032119"/>
            <a:ext cx="3719127" cy="656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90">
                <a:solidFill>
                  <a:srgbClr val="FFFFFF"/>
                </a:solidFill>
                <a:latin typeface="Montserrat"/>
              </a:rPr>
              <a:t>React — это библиотека JS, представленная Facebook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846559" y="6286474"/>
            <a:ext cx="3791112" cy="613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90">
                <a:solidFill>
                  <a:srgbClr val="FFFFFF"/>
                </a:solidFill>
                <a:latin typeface="Montserrat Semi-Bold Bold"/>
              </a:rPr>
              <a:t>React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1478214" y="-4882840"/>
            <a:ext cx="9218676" cy="921867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5720443" y="-1551311"/>
            <a:ext cx="8685325" cy="86853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3247802" y="4806269"/>
            <a:ext cx="9218676" cy="921867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0899438" y="7474099"/>
            <a:ext cx="8685325" cy="86853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869971" y="8535586"/>
            <a:ext cx="2778658" cy="22854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flipH="1">
            <a:off x="14020057" y="-2331083"/>
            <a:ext cx="4903845" cy="563660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738930" y="885825"/>
            <a:ext cx="11130050" cy="1171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Bold"/>
              </a:rPr>
              <a:t>Веб-безопасность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743726"/>
            <a:ext cx="12798377" cy="6681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2226" lvl="1" indent="-316113">
              <a:lnSpc>
                <a:spcPts val="4099"/>
              </a:lnSpc>
              <a:buFont typeface="Arial"/>
              <a:buChar char="•"/>
            </a:pPr>
            <a:r>
              <a:rPr lang="en-US" sz="2928">
                <a:solidFill>
                  <a:srgbClr val="FFFFFF"/>
                </a:solidFill>
                <a:latin typeface="Montserrat"/>
              </a:rPr>
              <a:t>Веб-безопасность имеет решающее значение для защиты конфиденциальной информации и предотвращения нарушений безопасности в веб-приложениях. Риски безопасности стали более значительными из-за роста Интернета и веб-технологий. Инъекционные атаки, XSS, CSRF и вредоносное ПО являются распространенными угрозами безопасности, с которыми сталкиваются веб-системы. Шифрование, аутентификация, контроль доступа и брандмауэры — это механизмы безопасности, которые можно использовать для защиты от этих рисков. Внедрив эти механизмы, веб-системы могут обеспечить конфиденциальность, целостность и доступность конфиденциальной информации.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1391</Words>
  <Application>Microsoft Office PowerPoint</Application>
  <PresentationFormat>Custom</PresentationFormat>
  <Paragraphs>114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Montserrat Semi-Bold Bold</vt:lpstr>
      <vt:lpstr>Kollektif</vt:lpstr>
      <vt:lpstr>Montserrat Italics</vt:lpstr>
      <vt:lpstr>Roboto Bold</vt:lpstr>
      <vt:lpstr>Open Sans Bold Bold</vt:lpstr>
      <vt:lpstr>Montserrat</vt:lpstr>
      <vt:lpstr>Neue Machina UltraBold</vt:lpstr>
      <vt:lpstr>Montserrat Semi-Bold</vt:lpstr>
      <vt:lpstr>Open Sans</vt:lpstr>
      <vt:lpstr>Arial</vt:lpstr>
      <vt:lpstr>Montserrat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онлайн информационной системы для вокзалов</dc:title>
  <cp:lastModifiedBy>amir</cp:lastModifiedBy>
  <cp:revision>2</cp:revision>
  <dcterms:created xsi:type="dcterms:W3CDTF">2006-08-16T00:00:00Z</dcterms:created>
  <dcterms:modified xsi:type="dcterms:W3CDTF">2025-04-22T10:47:24Z</dcterms:modified>
  <dc:identifier>DAFhb_Pz_-A</dc:identifier>
</cp:coreProperties>
</file>